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6"/>
  </p:handoutMasterIdLst>
  <p:sldIdLst>
    <p:sldId id="290" r:id="rId3"/>
    <p:sldId id="289" r:id="rId4"/>
    <p:sldId id="260" r:id="rId6"/>
    <p:sldId id="261" r:id="rId7"/>
    <p:sldId id="272" r:id="rId8"/>
    <p:sldId id="263" r:id="rId9"/>
    <p:sldId id="264" r:id="rId10"/>
    <p:sldId id="265" r:id="rId11"/>
    <p:sldId id="266" r:id="rId12"/>
    <p:sldId id="267" r:id="rId13"/>
    <p:sldId id="268" r:id="rId14"/>
    <p:sldId id="291" r:id="rId15"/>
  </p:sldIdLst>
  <p:sldSz cx="9144000" cy="6858000" type="screen4x3"/>
  <p:notesSz cx="6797675" cy="9872345"/>
  <p:custDataLst>
    <p:tags r:id="rId2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1506" y="66"/>
      </p:cViewPr>
      <p:guideLst>
        <p:guide orient="horz" pos="2160"/>
        <p:guide pos="291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9BD2F-2842-46CC-A4DC-6AC00B72A1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956DB-6CFF-488D-BBF4-07CA8E6626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除法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6"/>
          <p:cNvSpPr txBox="1"/>
          <p:nvPr/>
        </p:nvSpPr>
        <p:spPr>
          <a:xfrm>
            <a:off x="-276225" y="1852613"/>
            <a:ext cx="9696450" cy="40243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（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）把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10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根  平均分成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份，每份（   ）根。</a:t>
            </a:r>
            <a:endParaRPr lang="zh-CN" altLang="en-US" sz="3600">
              <a:latin typeface="Times New Roman" panose="02020603050405020304" pitchFamily="1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               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10÷     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endParaRPr lang="zh-CN" altLang="en-US" sz="3600">
              <a:latin typeface="Times New Roman" panose="02020603050405020304" pitchFamily="1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endParaRPr lang="zh-CN" altLang="en-US" sz="2800">
              <a:latin typeface="楷体_GB2312" pitchFamily="1" charset="-122"/>
              <a:ea typeface="楷体_GB2312" pitchFamily="1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（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）把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10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根  平均分成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份，每份（   ）根。</a:t>
            </a:r>
            <a:endParaRPr lang="zh-CN" altLang="en-US" sz="3600">
              <a:latin typeface="Times New Roman" panose="02020603050405020304" pitchFamily="1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    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10÷     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endParaRPr lang="zh-CN" altLang="en-US" sz="36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pic>
        <p:nvPicPr>
          <p:cNvPr id="13314" name="Picture 8" descr="p70_1根小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9025" y="2049463"/>
            <a:ext cx="381000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8" descr="p70_1根小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9025" y="4365625"/>
            <a:ext cx="381000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Rectangle 9"/>
          <p:cNvSpPr/>
          <p:nvPr/>
        </p:nvSpPr>
        <p:spPr>
          <a:xfrm>
            <a:off x="6153150" y="2997200"/>
            <a:ext cx="517525" cy="576263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>
              <a:lnSpc>
                <a:spcPct val="100000"/>
              </a:lnSpc>
            </a:pPr>
            <a:endParaRPr lang="zh-CN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Rectangle 9"/>
          <p:cNvSpPr/>
          <p:nvPr/>
        </p:nvSpPr>
        <p:spPr>
          <a:xfrm>
            <a:off x="4583113" y="2997200"/>
            <a:ext cx="530225" cy="576263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>
              <a:lnSpc>
                <a:spcPct val="100000"/>
              </a:lnSpc>
            </a:pPr>
            <a:endParaRPr lang="zh-CN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Rectangle 9"/>
          <p:cNvSpPr/>
          <p:nvPr/>
        </p:nvSpPr>
        <p:spPr>
          <a:xfrm>
            <a:off x="6227763" y="5181600"/>
            <a:ext cx="530225" cy="6477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>
              <a:lnSpc>
                <a:spcPct val="100000"/>
              </a:lnSpc>
            </a:pPr>
            <a:endParaRPr lang="zh-CN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Rectangle 9"/>
          <p:cNvSpPr/>
          <p:nvPr/>
        </p:nvSpPr>
        <p:spPr>
          <a:xfrm>
            <a:off x="4608513" y="5181600"/>
            <a:ext cx="576262" cy="6477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>
              <a:lnSpc>
                <a:spcPct val="100000"/>
              </a:lnSpc>
            </a:pPr>
            <a:endParaRPr lang="zh-CN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7043738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1C1C1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</p:txBody>
      </p:sp>
      <p:sp>
        <p:nvSpPr>
          <p:cNvPr id="13321" name="Text Box 4"/>
          <p:cNvSpPr txBox="1"/>
          <p:nvPr/>
        </p:nvSpPr>
        <p:spPr>
          <a:xfrm>
            <a:off x="250825" y="692150"/>
            <a:ext cx="4627245" cy="8229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en-US" altLang="zh-CN" sz="4000">
                <a:latin typeface="Times New Roman" panose="02020603050405020304" pitchFamily="1" charset="-122"/>
                <a:ea typeface="楷体" panose="02010609060101010101" pitchFamily="49" charset="-122"/>
              </a:rPr>
              <a:t>2.</a:t>
            </a:r>
            <a:r>
              <a:rPr lang="zh-CN" altLang="en-US" sz="4000">
                <a:latin typeface="Times New Roman" panose="02020603050405020304" pitchFamily="1" charset="-122"/>
                <a:ea typeface="楷体" panose="02010609060101010101" pitchFamily="49" charset="-122"/>
              </a:rPr>
              <a:t>摆一摆，填一填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。</a:t>
            </a:r>
            <a:endParaRPr lang="zh-CN" altLang="en-US" sz="28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14348" name="Text Box 19"/>
          <p:cNvSpPr txBox="1"/>
          <p:nvPr/>
        </p:nvSpPr>
        <p:spPr>
          <a:xfrm>
            <a:off x="7358063" y="1971675"/>
            <a:ext cx="441325" cy="6969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49" name="Text Box 20"/>
          <p:cNvSpPr txBox="1"/>
          <p:nvPr/>
        </p:nvSpPr>
        <p:spPr>
          <a:xfrm>
            <a:off x="4608513" y="2876550"/>
            <a:ext cx="504825" cy="696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0" name="Text Box 21"/>
          <p:cNvSpPr txBox="1"/>
          <p:nvPr/>
        </p:nvSpPr>
        <p:spPr>
          <a:xfrm>
            <a:off x="6227763" y="2876550"/>
            <a:ext cx="368300" cy="696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1" name="Text Box 22"/>
          <p:cNvSpPr txBox="1"/>
          <p:nvPr/>
        </p:nvSpPr>
        <p:spPr>
          <a:xfrm>
            <a:off x="7500938" y="4259263"/>
            <a:ext cx="266700" cy="749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2" name="Text Box 23"/>
          <p:cNvSpPr txBox="1"/>
          <p:nvPr/>
        </p:nvSpPr>
        <p:spPr>
          <a:xfrm>
            <a:off x="4608513" y="5086350"/>
            <a:ext cx="576262" cy="695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4353" name="Text Box 24"/>
          <p:cNvSpPr txBox="1"/>
          <p:nvPr/>
        </p:nvSpPr>
        <p:spPr>
          <a:xfrm>
            <a:off x="6351588" y="5086350"/>
            <a:ext cx="319087" cy="695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540" y="6312535"/>
            <a:ext cx="8376285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0">
                <a:latin typeface="Times New Roman" panose="02020603050405020304"/>
                <a:ea typeface="楷体" panose="02010609060101010101" pitchFamily="49" charset="-122"/>
              </a:rPr>
              <a:t>你有什么收获？</a:t>
            </a:r>
            <a:endParaRPr lang="zh-CN" altLang="en-US" sz="1000" b="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  <p:bldP spid="14349" grpId="0"/>
      <p:bldP spid="14350" grpId="0"/>
      <p:bldP spid="14351" grpId="0"/>
      <p:bldP spid="14352" grpId="0"/>
      <p:bldP spid="143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0075" y="417513"/>
            <a:ext cx="8543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j-cs"/>
              </a:rPr>
              <a:t>四、课堂作业</a:t>
            </a:r>
            <a:endParaRPr kumimoji="0" lang="zh-CN" sz="4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1" charset="-122"/>
              <a:ea typeface="+mj-ea"/>
              <a:cs typeface="+mj-cs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684213" y="2492375"/>
            <a:ext cx="8208963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作业：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第</a:t>
            </a: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15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页练习三，第</a:t>
            </a: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～</a:t>
            </a: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49" charset="-122"/>
                <a:cs typeface="+mn-cs"/>
              </a:rPr>
              <a:t>3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题。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" charset="-122"/>
                <a:ea typeface="楷体" panose="02010609060101010101" pitchFamily="49" charset="-122"/>
                <a:cs typeface="+mn-cs"/>
              </a:rPr>
              <a:t>     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1" charset="-122"/>
              <a:ea typeface="楷体_GB2312" pitchFamily="1" charset="-122"/>
              <a:cs typeface="+mn-cs"/>
            </a:endParaRPr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76000" y="108839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熊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57200" y="-1270"/>
            <a:ext cx="10058400" cy="685927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2"/>
          <p:cNvGrpSpPr>
            <a:grpSpLocks noChangeAspect="1"/>
          </p:cNvGrpSpPr>
          <p:nvPr/>
        </p:nvGrpSpPr>
        <p:grpSpPr>
          <a:xfrm>
            <a:off x="2124075" y="4292600"/>
            <a:ext cx="5249863" cy="793750"/>
            <a:chOff x="0" y="0"/>
            <a:chExt cx="2767" cy="418"/>
          </a:xfrm>
        </p:grpSpPr>
        <p:pic>
          <p:nvPicPr>
            <p:cNvPr id="6146" name="Picture 21" descr="未标题-17"/>
            <p:cNvPicPr>
              <a:picLocks noChangeAspect="1"/>
            </p:cNvPicPr>
            <p:nvPr/>
          </p:nvPicPr>
          <p:blipFill>
            <a:blip r:embed="rId1"/>
            <a:srcRect l="6915" t="3986" r="13829" b="39771"/>
            <a:stretch>
              <a:fillRect/>
            </a:stretch>
          </p:blipFill>
          <p:spPr>
            <a:xfrm>
              <a:off x="0" y="0"/>
              <a:ext cx="681" cy="4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7" name="Picture 22" descr="未标题-17"/>
            <p:cNvPicPr>
              <a:picLocks noChangeAspect="1"/>
            </p:cNvPicPr>
            <p:nvPr/>
          </p:nvPicPr>
          <p:blipFill>
            <a:blip r:embed="rId1"/>
            <a:srcRect l="6915" t="3986" r="13829" b="39771"/>
            <a:stretch>
              <a:fillRect/>
            </a:stretch>
          </p:blipFill>
          <p:spPr>
            <a:xfrm>
              <a:off x="680" y="0"/>
              <a:ext cx="681" cy="4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8" name="Picture 23" descr="未标题-17"/>
            <p:cNvPicPr>
              <a:picLocks noChangeAspect="1"/>
            </p:cNvPicPr>
            <p:nvPr/>
          </p:nvPicPr>
          <p:blipFill>
            <a:blip r:embed="rId1"/>
            <a:srcRect l="6915" t="3986" r="13829" b="39771"/>
            <a:stretch>
              <a:fillRect/>
            </a:stretch>
          </p:blipFill>
          <p:spPr>
            <a:xfrm>
              <a:off x="1361" y="0"/>
              <a:ext cx="681" cy="4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9" name="Picture 24" descr="未标题-17"/>
            <p:cNvPicPr>
              <a:picLocks noChangeAspect="1"/>
            </p:cNvPicPr>
            <p:nvPr/>
          </p:nvPicPr>
          <p:blipFill>
            <a:blip r:embed="rId1"/>
            <a:srcRect l="6915" t="3986" r="13829" b="39771"/>
            <a:stretch>
              <a:fillRect/>
            </a:stretch>
          </p:blipFill>
          <p:spPr>
            <a:xfrm>
              <a:off x="2086" y="3"/>
              <a:ext cx="681" cy="4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175" name="Text Box 14"/>
          <p:cNvSpPr txBox="1"/>
          <p:nvPr/>
        </p:nvSpPr>
        <p:spPr>
          <a:xfrm>
            <a:off x="12700" y="5628640"/>
            <a:ext cx="4488180" cy="11887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1.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指名读题，熊猫需要你们帮它干什么？分竹笋有什么要求？板书条件，提问后划出重点词语。</a:t>
            </a:r>
            <a:endParaRPr lang="en-US" altLang="zh-CN" sz="1000" b="0">
              <a:latin typeface="楷体_GB2312" pitchFamily="1" charset="-122"/>
              <a:ea typeface="楷体_GB2312" pitchFamily="1" charset="-122"/>
            </a:endParaRPr>
          </a:p>
          <a:p>
            <a:pPr lvl="0" indent="0"/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2.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学生动手分一分，并思考问题：</a:t>
            </a:r>
            <a:endParaRPr lang="zh-CN" altLang="en-US" sz="1000" b="0">
              <a:latin typeface="Times New Roman" panose="02020603050405020304" pitchFamily="1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（</a:t>
            </a:r>
            <a:r>
              <a:rPr lang="en-US" altLang="zh-CN" sz="1000" b="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）可以怎样分竹笋？</a:t>
            </a:r>
            <a:endParaRPr lang="zh-CN" altLang="en-US" sz="1000" b="0">
              <a:latin typeface="Times New Roman" panose="02020603050405020304" pitchFamily="1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（</a:t>
            </a:r>
            <a:r>
              <a:rPr lang="en-US" altLang="zh-CN" sz="1000" b="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）到底每盘应放几个？</a:t>
            </a:r>
            <a:endParaRPr lang="en-US" altLang="zh-CN" sz="1000" b="0">
              <a:latin typeface="楷体_GB2312" pitchFamily="1" charset="-122"/>
              <a:ea typeface="楷体_GB2312" pitchFamily="1" charset="-122"/>
            </a:endParaRPr>
          </a:p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请一生上台分，问：分得的结果是多少？补充板书。</a:t>
            </a:r>
            <a:endParaRPr lang="en-US" altLang="zh-CN" sz="1000" b="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6151" name="Group 8"/>
          <p:cNvGrpSpPr/>
          <p:nvPr/>
        </p:nvGrpSpPr>
        <p:grpSpPr>
          <a:xfrm>
            <a:off x="468313" y="333375"/>
            <a:ext cx="8135937" cy="2808288"/>
            <a:chOff x="0" y="0"/>
            <a:chExt cx="4658" cy="882"/>
          </a:xfrm>
        </p:grpSpPr>
        <p:sp>
          <p:nvSpPr>
            <p:cNvPr id="6152" name="AutoShape 27"/>
            <p:cNvSpPr/>
            <p:nvPr/>
          </p:nvSpPr>
          <p:spPr>
            <a:xfrm>
              <a:off x="1089" y="45"/>
              <a:ext cx="3569" cy="725"/>
            </a:xfrm>
            <a:prstGeom prst="wedgeRoundRectCallout">
              <a:avLst>
                <a:gd name="adj1" fmla="val -56792"/>
                <a:gd name="adj2" fmla="val 2208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zh-CN" altLang="en-US" sz="3600">
                  <a:latin typeface="楷体_GB2312" pitchFamily="1" charset="-122"/>
                  <a:ea typeface="楷体_GB2312" pitchFamily="1" charset="-122"/>
                </a:rPr>
                <a:t>同学们好！我想把</a:t>
              </a:r>
              <a:r>
                <a:rPr lang="en-US" altLang="zh-CN" sz="3600">
                  <a:latin typeface="Arial" panose="020B0604020202020204" pitchFamily="34" charset="0"/>
                  <a:ea typeface="楷体_GB2312" pitchFamily="1" charset="-122"/>
                </a:rPr>
                <a:t>12</a:t>
              </a:r>
              <a:r>
                <a:rPr lang="zh-CN" altLang="en-US" sz="3600">
                  <a:latin typeface="楷体_GB2312" pitchFamily="1" charset="-122"/>
                  <a:ea typeface="楷体_GB2312" pitchFamily="1" charset="-122"/>
                </a:rPr>
                <a:t>个竹笋平均放在</a:t>
              </a:r>
              <a:r>
                <a:rPr lang="en-US" altLang="zh-CN" sz="3600">
                  <a:latin typeface="Arial" panose="020B0604020202020204" pitchFamily="34" charset="0"/>
                  <a:ea typeface="楷体_GB2312" pitchFamily="1" charset="-122"/>
                </a:rPr>
                <a:t>4</a:t>
              </a:r>
              <a:r>
                <a:rPr lang="zh-CN" altLang="en-US" sz="3600">
                  <a:latin typeface="楷体_GB2312" pitchFamily="1" charset="-122"/>
                  <a:ea typeface="楷体_GB2312" pitchFamily="1" charset="-122"/>
                </a:rPr>
                <a:t>个盘里，请你帮我分一分。</a:t>
              </a:r>
              <a:endParaRPr lang="zh-CN" altLang="en-US" sz="3600">
                <a:latin typeface="楷体_GB2312" pitchFamily="1" charset="-122"/>
                <a:ea typeface="楷体_GB2312" pitchFamily="1" charset="-122"/>
              </a:endParaRPr>
            </a:p>
          </p:txBody>
        </p:sp>
        <p:pic>
          <p:nvPicPr>
            <p:cNvPr id="6153" name="Picture 16" descr="未标题-0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75" cy="88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154" name="Picture 20" descr="未标题-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420938"/>
            <a:ext cx="5594350" cy="2160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0" descr="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1628775"/>
            <a:ext cx="57245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Picture 24" descr="未标题-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713" y="3644900"/>
            <a:ext cx="5329237" cy="1195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TextBox 20"/>
          <p:cNvSpPr txBox="1"/>
          <p:nvPr/>
        </p:nvSpPr>
        <p:spPr>
          <a:xfrm>
            <a:off x="395288" y="333375"/>
            <a:ext cx="7345362" cy="11150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你能用一个算式把分竹笋的情况和结果表示出来吗？</a:t>
            </a:r>
            <a:endParaRPr lang="zh-CN" altLang="en-US" sz="10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6447155"/>
            <a:ext cx="8041640" cy="237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、板书课题。     </a:t>
            </a:r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、加法、减法、乘法都有运算符号。    </a:t>
            </a:r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、课件演示除号。</a:t>
            </a:r>
            <a:endParaRPr lang="zh-CN" altLang="en-US" sz="800" b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6240" y="6209665"/>
            <a:ext cx="8248015" cy="237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、分的是什么？怎么分？结果怎样？</a:t>
            </a:r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、用自己的话说说分竹笋这件事。</a:t>
            </a:r>
            <a:r>
              <a:rPr lang="zh-CN" altLang="en-US" sz="800" b="0">
                <a:sym typeface="+mn-ea"/>
              </a:rPr>
              <a:t>指名说，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同桌说，齐说。</a:t>
            </a:r>
            <a:r>
              <a:rPr lang="en-US" altLang="zh-CN" sz="800" b="0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800" b="0">
                <a:latin typeface="Times New Roman" panose="02020603050405020304"/>
                <a:ea typeface="楷体" panose="02010609060101010101" pitchFamily="49" charset="-122"/>
              </a:rPr>
              <a:t>、算式表示。</a:t>
            </a:r>
            <a:endParaRPr lang="zh-CN" altLang="en-US" sz="800" b="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1"/>
          <p:cNvSpPr/>
          <p:nvPr/>
        </p:nvSpPr>
        <p:spPr>
          <a:xfrm>
            <a:off x="3924300" y="2420938"/>
            <a:ext cx="1439863" cy="3471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0000">
                <a:latin typeface="Times New Roman" panose="02020603050405020304" pitchFamily="1" charset="-122"/>
                <a:ea typeface="楷体" panose="02010609060101010101" pitchFamily="49" charset="-122"/>
              </a:rPr>
              <a:t>·</a:t>
            </a:r>
            <a:endParaRPr lang="zh-CN" altLang="en-US" sz="200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8194" name="矩形 2"/>
          <p:cNvSpPr/>
          <p:nvPr/>
        </p:nvSpPr>
        <p:spPr>
          <a:xfrm>
            <a:off x="3924300" y="0"/>
            <a:ext cx="1311275" cy="3786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0000">
                <a:solidFill>
                  <a:srgbClr val="000000"/>
                </a:solidFill>
                <a:latin typeface="Times New Roman" panose="02020603050405020304" pitchFamily="1" charset="-122"/>
                <a:ea typeface="楷体" panose="02010609060101010101" pitchFamily="49" charset="-122"/>
              </a:rPr>
              <a:t>·</a:t>
            </a:r>
            <a:endParaRPr lang="zh-CN" altLang="en-US" sz="2000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6" name="Text Box 6"/>
          <p:cNvSpPr txBox="1"/>
          <p:nvPr/>
        </p:nvSpPr>
        <p:spPr>
          <a:xfrm>
            <a:off x="3595688" y="928688"/>
            <a:ext cx="3313112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20000">
                <a:latin typeface="Times New Roman" panose="02020603050405020304" pitchFamily="34" charset="0"/>
                <a:ea typeface="楷体" panose="02010609060101010101" pitchFamily="49" charset="-122"/>
              </a:rPr>
              <a:t>—</a:t>
            </a:r>
            <a:endParaRPr lang="en-US" altLang="zh-CN" sz="200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196" name="Rectangle 2"/>
          <p:cNvSpPr txBox="1"/>
          <p:nvPr/>
        </p:nvSpPr>
        <p:spPr>
          <a:xfrm>
            <a:off x="2843530" y="6069965"/>
            <a:ext cx="5858510" cy="4756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>
              <a:lnSpc>
                <a:spcPct val="100000"/>
              </a:lnSpc>
            </a:pPr>
            <a:r>
              <a:rPr lang="zh-CN" altLang="en-US" sz="1000">
                <a:latin typeface="Times New Roman" panose="02020603050405020304" pitchFamily="1" charset="-122"/>
                <a:ea typeface="楷体" panose="02010609060101010101" pitchFamily="49" charset="-122"/>
              </a:rPr>
              <a:t>揭示除号的意思，一横两点，中间一条横线把两个点分开了，就表示平均分。教学除号的写法。</a:t>
            </a:r>
            <a:endParaRPr lang="en-US" altLang="zh-CN" sz="100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 txBox="1"/>
          <p:nvPr/>
        </p:nvSpPr>
        <p:spPr>
          <a:xfrm>
            <a:off x="468313" y="260350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>
              <a:lnSpc>
                <a:spcPct val="100000"/>
              </a:lnSpc>
            </a:pPr>
            <a:endParaRPr lang="zh-CN" altLang="zh-CN" sz="30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9220" name="Text Box 5"/>
          <p:cNvSpPr txBox="1"/>
          <p:nvPr/>
        </p:nvSpPr>
        <p:spPr>
          <a:xfrm>
            <a:off x="114300" y="765175"/>
            <a:ext cx="9029700" cy="700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把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个竹笋平均放在</a:t>
            </a:r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个盘里，每盘放</a:t>
            </a:r>
            <a:r>
              <a:rPr lang="en-US" altLang="zh-CN" sz="3600">
                <a:solidFill>
                  <a:srgbClr val="FF0000"/>
                </a:solidFill>
                <a:latin typeface="Times New Roman" panose="02020603050405020304" pitchFamily="1" charset="-122"/>
                <a:ea typeface="楷体" panose="02010609060101010101" pitchFamily="49" charset="-122"/>
              </a:rPr>
              <a:t>3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个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9221" name="TextBox 18"/>
          <p:cNvSpPr txBox="1"/>
          <p:nvPr/>
        </p:nvSpPr>
        <p:spPr>
          <a:xfrm>
            <a:off x="596900" y="6167120"/>
            <a:ext cx="716851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问：</a:t>
            </a:r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12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表示什么？</a:t>
            </a:r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4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表示什么？</a:t>
            </a:r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3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表示什么？</a:t>
            </a:r>
            <a:r>
              <a:rPr lang="en-US" altLang="zh-CN" sz="1000" b="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en-US" sz="1000" b="0">
                <a:latin typeface="Times New Roman" panose="02020603050405020304" pitchFamily="34" charset="0"/>
                <a:ea typeface="楷体" panose="02010609060101010101" pitchFamily="49" charset="-122"/>
              </a:rPr>
              <a:t>这个算式表示的含义又是什么呢？</a:t>
            </a:r>
            <a:endParaRPr lang="zh-CN" altLang="en-US" sz="1000" b="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平均分成</a:t>
            </a:r>
            <a:r>
              <a:rPr lang="en-US" altLang="zh-CN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4</a:t>
            </a:r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份会用除法表示了，那这样分呢？</a:t>
            </a:r>
            <a:endParaRPr lang="zh-CN" altLang="en-US" sz="1000" b="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20" name="Text Box 10"/>
          <p:cNvSpPr txBox="1"/>
          <p:nvPr/>
        </p:nvSpPr>
        <p:spPr>
          <a:xfrm>
            <a:off x="3132455" y="1844675"/>
            <a:ext cx="1364615" cy="19564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7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endParaRPr lang="en-US" altLang="zh-CN" sz="720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indent="0"/>
            <a:endParaRPr lang="en-US" altLang="zh-CN" sz="300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6" name="Text Box 10"/>
          <p:cNvSpPr txBox="1"/>
          <p:nvPr/>
        </p:nvSpPr>
        <p:spPr>
          <a:xfrm>
            <a:off x="1116013" y="3429000"/>
            <a:ext cx="7200900" cy="1089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5400">
                <a:latin typeface="Times New Roman" panose="02020603050405020304" pitchFamily="34" charset="0"/>
                <a:ea typeface="楷体" panose="02010609060101010101" pitchFamily="49" charset="-122"/>
              </a:rPr>
              <a:t>读作：</a:t>
            </a:r>
            <a:r>
              <a:rPr lang="en-US" altLang="zh-CN" sz="54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zh-CN" altLang="en-US" sz="5400">
                <a:latin typeface="Times New Roman" panose="02020603050405020304" pitchFamily="34" charset="0"/>
                <a:ea typeface="楷体" panose="02010609060101010101" pitchFamily="49" charset="-122"/>
              </a:rPr>
              <a:t>除以</a:t>
            </a:r>
            <a:r>
              <a:rPr lang="en-US" altLang="zh-CN" sz="54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5400">
                <a:latin typeface="Times New Roman" panose="02020603050405020304" pitchFamily="34" charset="0"/>
                <a:ea typeface="楷体" panose="02010609060101010101" pitchFamily="49" charset="-122"/>
              </a:rPr>
              <a:t>等于</a:t>
            </a:r>
            <a:r>
              <a:rPr lang="en-US" altLang="zh-CN" sz="54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54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4" name="Text Box 10"/>
          <p:cNvSpPr txBox="1"/>
          <p:nvPr/>
        </p:nvSpPr>
        <p:spPr>
          <a:xfrm>
            <a:off x="5641975" y="1844675"/>
            <a:ext cx="2890520" cy="19564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72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72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720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indent="0"/>
            <a:endParaRPr lang="en-US" altLang="zh-CN" sz="300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" name="Text Box 10"/>
          <p:cNvSpPr txBox="1"/>
          <p:nvPr/>
        </p:nvSpPr>
        <p:spPr>
          <a:xfrm>
            <a:off x="4070350" y="1844675"/>
            <a:ext cx="1752600" cy="19564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7200">
                <a:solidFill>
                  <a:srgbClr val="FF0000"/>
                </a:solidFill>
                <a:latin typeface="Times New Roman" panose="02020603050405020304" pitchFamily="1" charset="-122"/>
                <a:ea typeface="楷体" panose="02010609060101010101" pitchFamily="49" charset="-122"/>
              </a:rPr>
              <a:t>÷</a:t>
            </a:r>
            <a:r>
              <a:rPr lang="en-US" altLang="zh-CN" sz="72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endParaRPr lang="en-US" altLang="zh-CN" sz="7200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indent="0"/>
            <a:endParaRPr lang="en-US" altLang="zh-CN" sz="300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20" grpId="0"/>
      <p:bldP spid="26" grpId="0"/>
      <p:bldP spid="26" grpId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5"/>
          <p:cNvSpPr txBox="1"/>
          <p:nvPr/>
        </p:nvSpPr>
        <p:spPr>
          <a:xfrm>
            <a:off x="70485" y="1555115"/>
            <a:ext cx="8792845" cy="676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1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、把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个竹笋平均放在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个盘里，每盘放</a:t>
            </a:r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6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个。</a:t>
            </a:r>
            <a:endParaRPr lang="zh-CN" altLang="en-US" sz="32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11268" name="Text Box 10"/>
          <p:cNvSpPr txBox="1"/>
          <p:nvPr/>
        </p:nvSpPr>
        <p:spPr>
          <a:xfrm>
            <a:off x="2432050" y="2146300"/>
            <a:ext cx="3141980" cy="676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en-US" altLang="zh-CN" sz="32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0243" name="Text Box 16"/>
          <p:cNvSpPr txBox="1"/>
          <p:nvPr/>
        </p:nvSpPr>
        <p:spPr>
          <a:xfrm>
            <a:off x="395605" y="346075"/>
            <a:ext cx="5588635" cy="1005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4000">
                <a:solidFill>
                  <a:srgbClr val="FF0000"/>
                </a:solidFill>
                <a:latin typeface="Times New Roman" panose="02020603050405020304" pitchFamily="1" charset="-122"/>
                <a:ea typeface="楷体" panose="02010609060101010101" pitchFamily="49" charset="-122"/>
              </a:rPr>
              <a:t>你会列除法算式吗？</a:t>
            </a:r>
            <a:endParaRPr lang="en-US" altLang="zh-CN" sz="400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lvl="0" indent="0"/>
            <a:r>
              <a:rPr lang="zh-CN" altLang="en-US" sz="1000">
                <a:latin typeface="Times New Roman" panose="02020603050405020304" pitchFamily="34" charset="0"/>
                <a:ea typeface="楷体" panose="02010609060101010101" pitchFamily="49" charset="-122"/>
              </a:rPr>
              <a:t>第一题点名回答，后两题先让生独立写，点名回答</a:t>
            </a:r>
            <a:endParaRPr lang="en-US" altLang="zh-CN" sz="400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0" name="Text Box 10"/>
          <p:cNvSpPr txBox="1"/>
          <p:nvPr/>
        </p:nvSpPr>
        <p:spPr>
          <a:xfrm>
            <a:off x="70485" y="2997200"/>
            <a:ext cx="8935720" cy="676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、把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个竹笋平均放在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个盘里，每盘放</a:t>
            </a:r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4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个。</a:t>
            </a:r>
            <a:endParaRPr lang="en-US" altLang="zh-CN" sz="320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6" name="Text Box 10"/>
          <p:cNvSpPr txBox="1"/>
          <p:nvPr/>
        </p:nvSpPr>
        <p:spPr>
          <a:xfrm>
            <a:off x="2431733" y="3673475"/>
            <a:ext cx="2160587" cy="676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endParaRPr lang="en-US" altLang="zh-CN" sz="32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7" name="Text Box 10"/>
          <p:cNvSpPr txBox="1"/>
          <p:nvPr/>
        </p:nvSpPr>
        <p:spPr>
          <a:xfrm>
            <a:off x="70485" y="4373880"/>
            <a:ext cx="8792845" cy="676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3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、把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个竹笋平均放在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个盘里，每盘放</a:t>
            </a:r>
            <a:r>
              <a:rPr lang="en-US" altLang="zh-CN" sz="3200">
                <a:latin typeface="Times New Roman" panose="02020603050405020304" pitchFamily="1" charset="-122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个。</a:t>
            </a:r>
            <a:endParaRPr lang="en-US" altLang="zh-CN" sz="320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8" name="Text Box 10"/>
          <p:cNvSpPr txBox="1"/>
          <p:nvPr/>
        </p:nvSpPr>
        <p:spPr>
          <a:xfrm>
            <a:off x="2431733" y="5050155"/>
            <a:ext cx="2160587" cy="676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32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32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9221" name="TextBox 18"/>
          <p:cNvSpPr txBox="1"/>
          <p:nvPr/>
        </p:nvSpPr>
        <p:spPr>
          <a:xfrm>
            <a:off x="584835" y="6167120"/>
            <a:ext cx="7180580" cy="2743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读算式。</a:t>
            </a:r>
            <a:endParaRPr lang="zh-CN" altLang="en-US" sz="1000" b="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20" grpId="0"/>
      <p:bldP spid="26" grpId="0"/>
      <p:bldP spid="27" grpId="0"/>
      <p:bldP spid="28" grpId="0"/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6"/>
          <p:cNvSpPr txBox="1"/>
          <p:nvPr/>
        </p:nvSpPr>
        <p:spPr>
          <a:xfrm>
            <a:off x="468313" y="260350"/>
            <a:ext cx="7343775" cy="1127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4000">
                <a:latin typeface="Times New Roman" panose="02020603050405020304" pitchFamily="34" charset="0"/>
                <a:ea typeface="楷体" panose="02010609060101010101" pitchFamily="49" charset="-122"/>
              </a:rPr>
              <a:t>2. </a:t>
            </a:r>
            <a:r>
              <a:rPr lang="zh-CN" altLang="en-US" sz="4000">
                <a:latin typeface="Times New Roman" panose="02020603050405020304" pitchFamily="1" charset="-122"/>
                <a:ea typeface="楷体" panose="02010609060101010101" pitchFamily="49" charset="-122"/>
              </a:rPr>
              <a:t>读出下列除法算式</a:t>
            </a:r>
            <a:endParaRPr lang="en-US" altLang="zh-CN" sz="4000">
              <a:latin typeface="楷体_GB2312" pitchFamily="1" charset="-122"/>
              <a:ea typeface="楷体_GB2312" pitchFamily="1" charset="-122"/>
            </a:endParaRPr>
          </a:p>
          <a:p>
            <a:pPr lvl="0" indent="0"/>
            <a:r>
              <a:rPr lang="zh-CN" altLang="en-US" sz="1600">
                <a:latin typeface="Times New Roman" panose="02020603050405020304" pitchFamily="1" charset="-122"/>
                <a:ea typeface="楷体" panose="02010609060101010101" pitchFamily="49" charset="-122"/>
              </a:rPr>
              <a:t>最后</a:t>
            </a:r>
            <a:r>
              <a:rPr lang="en-US" altLang="zh-CN" sz="1600">
                <a:latin typeface="Times New Roman" panose="02020603050405020304" pitchFamily="1" charset="-122"/>
                <a:ea typeface="楷体" panose="02010609060101010101" pitchFamily="49" charset="-122"/>
              </a:rPr>
              <a:t>1</a:t>
            </a:r>
            <a:r>
              <a:rPr lang="zh-CN" altLang="en-US" sz="1600">
                <a:latin typeface="Times New Roman" panose="02020603050405020304" pitchFamily="1" charset="-122"/>
                <a:ea typeface="楷体" panose="02010609060101010101" pitchFamily="49" charset="-122"/>
              </a:rPr>
              <a:t>题让学生先独立写，再点名写，后出示。</a:t>
            </a:r>
            <a:endParaRPr lang="zh-CN" altLang="en-US" sz="16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11266" name="Rectangle 7"/>
          <p:cNvSpPr/>
          <p:nvPr/>
        </p:nvSpPr>
        <p:spPr>
          <a:xfrm>
            <a:off x="1403350" y="1701800"/>
            <a:ext cx="1657350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8÷4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67" name="Rectangle 9"/>
          <p:cNvSpPr/>
          <p:nvPr/>
        </p:nvSpPr>
        <p:spPr>
          <a:xfrm>
            <a:off x="1331913" y="3729038"/>
            <a:ext cx="1800225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15÷5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68" name="Rectangle 10"/>
          <p:cNvSpPr/>
          <p:nvPr/>
        </p:nvSpPr>
        <p:spPr>
          <a:xfrm>
            <a:off x="1403350" y="2997200"/>
            <a:ext cx="1584325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6÷2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69" name="Rectangle 11"/>
          <p:cNvSpPr/>
          <p:nvPr/>
        </p:nvSpPr>
        <p:spPr>
          <a:xfrm>
            <a:off x="1403350" y="4510088"/>
            <a:ext cx="1871663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24÷4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70" name="Rectangle 12"/>
          <p:cNvSpPr/>
          <p:nvPr/>
        </p:nvSpPr>
        <p:spPr>
          <a:xfrm>
            <a:off x="1403350" y="2349500"/>
            <a:ext cx="1511300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9÷3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71" name="Text Box 13"/>
          <p:cNvSpPr txBox="1"/>
          <p:nvPr/>
        </p:nvSpPr>
        <p:spPr>
          <a:xfrm>
            <a:off x="3676650" y="1628775"/>
            <a:ext cx="3308350" cy="603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读作：</a:t>
            </a:r>
            <a:r>
              <a:rPr lang="zh-CN" altLang="en-US" u="sng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</a:t>
            </a:r>
            <a:endParaRPr lang="zh-CN" altLang="en-US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72" name="Text Box 14"/>
          <p:cNvSpPr txBox="1"/>
          <p:nvPr/>
        </p:nvSpPr>
        <p:spPr>
          <a:xfrm>
            <a:off x="3708400" y="2205038"/>
            <a:ext cx="3333750" cy="603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读作</a:t>
            </a:r>
            <a:r>
              <a:rPr lang="zh-CN" altLang="en-US">
                <a:latin typeface="Times New Roman" panose="02020603050405020304" pitchFamily="1" charset="-122"/>
                <a:ea typeface="楷体" panose="02010609060101010101" pitchFamily="49" charset="-122"/>
              </a:rPr>
              <a:t>：</a:t>
            </a:r>
            <a:r>
              <a:rPr lang="zh-CN" altLang="en-US" u="sng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 </a:t>
            </a:r>
            <a:endParaRPr lang="zh-CN" altLang="en-US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73" name="Text Box 15"/>
          <p:cNvSpPr txBox="1"/>
          <p:nvPr/>
        </p:nvSpPr>
        <p:spPr>
          <a:xfrm>
            <a:off x="3708400" y="2925763"/>
            <a:ext cx="3435350" cy="603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读作：</a:t>
            </a:r>
            <a:r>
              <a:rPr lang="zh-CN" altLang="en-US" u="sng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 </a:t>
            </a:r>
            <a:endParaRPr lang="zh-CN" altLang="en-US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74" name="Text Box 17"/>
          <p:cNvSpPr txBox="1"/>
          <p:nvPr/>
        </p:nvSpPr>
        <p:spPr>
          <a:xfrm>
            <a:off x="3741738" y="4365625"/>
            <a:ext cx="3460750" cy="603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读作</a:t>
            </a:r>
            <a:r>
              <a:rPr lang="zh-CN" altLang="en-US">
                <a:latin typeface="Times New Roman" panose="02020603050405020304" pitchFamily="1" charset="-122"/>
                <a:ea typeface="楷体" panose="02010609060101010101" pitchFamily="49" charset="-122"/>
              </a:rPr>
              <a:t>：</a:t>
            </a:r>
            <a:r>
              <a:rPr lang="zh-CN" altLang="en-US" u="sng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  </a:t>
            </a:r>
            <a:endParaRPr lang="zh-CN" altLang="en-US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2301" name="Text Box 19"/>
          <p:cNvSpPr txBox="1"/>
          <p:nvPr/>
        </p:nvSpPr>
        <p:spPr>
          <a:xfrm>
            <a:off x="4716463" y="1628775"/>
            <a:ext cx="2233612" cy="603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8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除以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等于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2" name="Text Box 20"/>
          <p:cNvSpPr txBox="1"/>
          <p:nvPr/>
        </p:nvSpPr>
        <p:spPr>
          <a:xfrm>
            <a:off x="4572000" y="2205038"/>
            <a:ext cx="2643188" cy="603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 9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除以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等于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3" name="Text Box 21"/>
          <p:cNvSpPr txBox="1"/>
          <p:nvPr/>
        </p:nvSpPr>
        <p:spPr>
          <a:xfrm>
            <a:off x="4572000" y="2925763"/>
            <a:ext cx="2859088" cy="603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  6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除以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等于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4" name="Text Box 22"/>
          <p:cNvSpPr txBox="1"/>
          <p:nvPr/>
        </p:nvSpPr>
        <p:spPr>
          <a:xfrm>
            <a:off x="4716463" y="3644900"/>
            <a:ext cx="3506787" cy="603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15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除以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等于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305" name="Text Box 23"/>
          <p:cNvSpPr txBox="1"/>
          <p:nvPr/>
        </p:nvSpPr>
        <p:spPr>
          <a:xfrm>
            <a:off x="4716463" y="4359275"/>
            <a:ext cx="2952750" cy="609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24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除以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等于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en-US" altLang="zh-CN" sz="28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280" name="Text Box 17"/>
          <p:cNvSpPr txBox="1"/>
          <p:nvPr/>
        </p:nvSpPr>
        <p:spPr>
          <a:xfrm>
            <a:off x="3752850" y="3644900"/>
            <a:ext cx="3462338" cy="603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>
                <a:latin typeface="Times New Roman" panose="02020603050405020304" pitchFamily="1" charset="-122"/>
                <a:ea typeface="楷体" panose="02010609060101010101" pitchFamily="49" charset="-122"/>
              </a:rPr>
              <a:t>读作</a:t>
            </a:r>
            <a:r>
              <a:rPr lang="zh-CN" altLang="en-US">
                <a:latin typeface="Times New Roman" panose="02020603050405020304" pitchFamily="1" charset="-122"/>
                <a:ea typeface="楷体" panose="02010609060101010101" pitchFamily="49" charset="-122"/>
              </a:rPr>
              <a:t>：</a:t>
            </a:r>
            <a:r>
              <a:rPr lang="zh-CN" altLang="en-US" u="sng">
                <a:latin typeface="Times New Roman" panose="02020603050405020304" pitchFamily="1" charset="-122"/>
                <a:ea typeface="楷体" panose="02010609060101010101" pitchFamily="49" charset="-122"/>
              </a:rPr>
              <a:t>                  </a:t>
            </a:r>
            <a:endParaRPr lang="zh-CN" altLang="en-US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9221" name="TextBox 18"/>
          <p:cNvSpPr txBox="1"/>
          <p:nvPr/>
        </p:nvSpPr>
        <p:spPr>
          <a:xfrm>
            <a:off x="584835" y="6167120"/>
            <a:ext cx="7180580" cy="2743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1000" b="0">
                <a:latin typeface="Times New Roman" panose="02020603050405020304" pitchFamily="1" charset="-122"/>
                <a:ea typeface="楷体" panose="02010609060101010101" pitchFamily="49" charset="-122"/>
              </a:rPr>
              <a:t>帮小猫分鱼。</a:t>
            </a:r>
            <a:endParaRPr lang="en-US" altLang="zh-CN" sz="1000" b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/>
      <p:bldP spid="12302" grpId="0"/>
      <p:bldP spid="12303" grpId="0"/>
      <p:bldP spid="12304" grpId="0"/>
      <p:bldP spid="12305" grpId="0"/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4"/>
          <p:cNvSpPr txBox="1"/>
          <p:nvPr/>
        </p:nvSpPr>
        <p:spPr>
          <a:xfrm>
            <a:off x="250825" y="620713"/>
            <a:ext cx="7777163" cy="1570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4000">
                <a:latin typeface="Times New Roman" panose="02020603050405020304" pitchFamily="34" charset="0"/>
                <a:ea typeface="楷体" panose="02010609060101010101" pitchFamily="49" charset="-122"/>
              </a:rPr>
              <a:t>1. </a:t>
            </a:r>
            <a:r>
              <a:rPr lang="zh-CN" altLang="en-US" sz="4000">
                <a:latin typeface="Times New Roman" panose="02020603050405020304" pitchFamily="1" charset="-122"/>
                <a:ea typeface="楷体" panose="02010609060101010101" pitchFamily="49" charset="-122"/>
              </a:rPr>
              <a:t>把</a:t>
            </a:r>
            <a:r>
              <a:rPr lang="en-US" altLang="zh-CN" sz="4000">
                <a:latin typeface="Times New Roman" panose="02020603050405020304" pitchFamily="34" charset="0"/>
                <a:ea typeface="楷体" panose="02010609060101010101" pitchFamily="49" charset="-122"/>
              </a:rPr>
              <a:t>15</a:t>
            </a:r>
            <a:r>
              <a:rPr lang="zh-CN" altLang="en-US" sz="4000">
                <a:latin typeface="Times New Roman" panose="02020603050405020304" pitchFamily="1" charset="-122"/>
                <a:ea typeface="楷体" panose="02010609060101010101" pitchFamily="49" charset="-122"/>
              </a:rPr>
              <a:t>条鱼平均放在</a:t>
            </a:r>
            <a:r>
              <a:rPr lang="en-US" altLang="zh-CN" sz="40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en-US" sz="4000">
                <a:latin typeface="Times New Roman" panose="02020603050405020304" pitchFamily="1" charset="-122"/>
                <a:ea typeface="楷体" panose="02010609060101010101" pitchFamily="49" charset="-122"/>
              </a:rPr>
              <a:t>个盘里，每个盘里放（    ）条。</a:t>
            </a:r>
            <a:endParaRPr lang="zh-CN" altLang="en-US" sz="4000"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sp>
        <p:nvSpPr>
          <p:cNvPr id="13315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7043738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1C1C1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1" charset="-122"/>
              <a:cs typeface="+mn-cs"/>
            </a:endParaRPr>
          </a:p>
        </p:txBody>
      </p:sp>
      <p:sp>
        <p:nvSpPr>
          <p:cNvPr id="12291" name="Rectangle 2"/>
          <p:cNvSpPr txBox="1"/>
          <p:nvPr/>
        </p:nvSpPr>
        <p:spPr>
          <a:xfrm>
            <a:off x="395288" y="404813"/>
            <a:ext cx="7319962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>
              <a:lnSpc>
                <a:spcPct val="100000"/>
              </a:lnSpc>
            </a:pPr>
            <a:endParaRPr lang="zh-CN" altLang="zh-CN" sz="30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2292" name="Text Box 23"/>
          <p:cNvSpPr txBox="1"/>
          <p:nvPr/>
        </p:nvSpPr>
        <p:spPr>
          <a:xfrm>
            <a:off x="3203575" y="5013325"/>
            <a:ext cx="2735263" cy="700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15÷5</a:t>
            </a:r>
            <a:r>
              <a:rPr lang="zh-CN" altLang="en-US" sz="3600">
                <a:latin typeface="Times New Roman" panose="02020603050405020304" pitchFamily="1" charset="-122"/>
                <a:ea typeface="楷体" panose="02010609060101010101" pitchFamily="49" charset="-122"/>
              </a:rPr>
              <a:t>＝</a:t>
            </a:r>
            <a:endParaRPr lang="en-US" altLang="x-none" sz="36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3318" name="Text Box 26"/>
          <p:cNvSpPr txBox="1"/>
          <p:nvPr/>
        </p:nvSpPr>
        <p:spPr>
          <a:xfrm>
            <a:off x="3203575" y="1360488"/>
            <a:ext cx="39846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40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9" name="Text Box 27"/>
          <p:cNvSpPr txBox="1"/>
          <p:nvPr/>
        </p:nvSpPr>
        <p:spPr>
          <a:xfrm flipH="1">
            <a:off x="5076825" y="5013325"/>
            <a:ext cx="360363" cy="75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 algn="ctr"/>
            <a:r>
              <a:rPr lang="en-US" altLang="zh-CN" sz="36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36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295" name="Rectangle 9"/>
          <p:cNvSpPr/>
          <p:nvPr/>
        </p:nvSpPr>
        <p:spPr>
          <a:xfrm>
            <a:off x="4968875" y="5065713"/>
            <a:ext cx="576263" cy="6477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>
              <a:lnSpc>
                <a:spcPct val="100000"/>
              </a:lnSpc>
            </a:pPr>
            <a:endParaRPr lang="zh-CN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296" name="Picture 20" descr="0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188" y="2636838"/>
            <a:ext cx="7820025" cy="223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95605" y="5932805"/>
            <a:ext cx="82327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0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1000" b="0">
                <a:latin typeface="Times New Roman" panose="02020603050405020304"/>
                <a:ea typeface="楷体" panose="02010609060101010101" pitchFamily="49" charset="-122"/>
              </a:rPr>
              <a:t>、读题。</a:t>
            </a:r>
            <a:endParaRPr lang="zh-CN" altLang="en-US" sz="1000" b="0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en-US" altLang="zh-CN" sz="1000" b="0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1000" b="0">
                <a:latin typeface="Times New Roman" panose="02020603050405020304"/>
                <a:ea typeface="楷体" panose="02010609060101010101" pitchFamily="49" charset="-122"/>
              </a:rPr>
              <a:t>、连一连，根据分的结果列除法算式。</a:t>
            </a:r>
            <a:endParaRPr lang="zh-CN" altLang="en-US" sz="1000" b="0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en-US" altLang="zh-CN" sz="1000" b="0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1000" b="0">
                <a:latin typeface="Times New Roman" panose="02020603050405020304"/>
                <a:ea typeface="楷体" panose="02010609060101010101" pitchFamily="49" charset="-122"/>
              </a:rPr>
              <a:t>、你能再说一件事也可以用这道除法算式来表示吗？（机动）</a:t>
            </a:r>
            <a:endParaRPr lang="zh-CN" altLang="en-US" sz="1000" b="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数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970</Words>
  <Application>WPS 演示</Application>
  <PresentationFormat>On-screen Show (4:3)</PresentationFormat>
  <Paragraphs>133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楷体</vt:lpstr>
      <vt:lpstr>Calibri Light</vt:lpstr>
      <vt:lpstr>Times New Roman</vt:lpstr>
      <vt:lpstr>楷体_GB2312</vt:lpstr>
      <vt:lpstr>新宋体</vt:lpstr>
      <vt:lpstr>Times New Roman</vt:lpstr>
      <vt:lpstr>Times New Roman</vt:lpstr>
      <vt:lpstr>Arial Unicode MS</vt:lpstr>
      <vt:lpstr>Calibri</vt:lpstr>
      <vt:lpstr>数学</vt:lpstr>
      <vt:lpstr>除法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四、课堂作业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2021-04-19T12:34:00Z</cp:lastPrinted>
  <dcterms:created xsi:type="dcterms:W3CDTF">2021-04-19T12:34:00Z</dcterms:created>
  <dcterms:modified xsi:type="dcterms:W3CDTF">2021-11-08T12:25:32Z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9FED13B4F3A945979511974DA7CA618B</vt:lpwstr>
  </property>
  <property fmtid="{D5CDD505-2E9C-101B-9397-08002B2CF9AE}" pid="7" name="KSOProductBuildVer">
    <vt:lpwstr>2052-11.1.0.11045</vt:lpwstr>
  </property>
</Properties>
</file>